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ExtraLight" panose="000003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82F4B7-C281-4D7F-A58D-0B8D0DFD7727}">
  <a:tblStyle styleId="{E982F4B7-C281-4D7F-A58D-0B8D0DFD77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dd7cc70f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dd7cc70f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dd7cc70f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dd7cc70f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4dd7cc70f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4dd7cc70f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4dd7cc70f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4dd7cc70f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dd7cc70fe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4dd7cc70f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4dd7cc70f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4dd7cc70f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dd7cc70fe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4dd7cc70fe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dd7cc70fe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dd7cc70f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dd7cc70fe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dd7cc70fe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dd7cc70f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dd7cc70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dd7cc70fe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dd7cc70fe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dd7cc70f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dd7cc70f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dd7cc70f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dd7cc70f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4dd7cc70fe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4dd7cc70f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4.wav"/><Relationship Id="rId7" Type="http://schemas.openxmlformats.org/officeDocument/2006/relationships/slideLayout" Target="../slideLayouts/slideLayout3.xml"/><Relationship Id="rId12" Type="http://schemas.openxmlformats.org/officeDocument/2006/relationships/image" Target="../media/image32.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11" Type="http://schemas.openxmlformats.org/officeDocument/2006/relationships/image" Target="../media/image23.png"/><Relationship Id="rId5" Type="http://schemas.microsoft.com/office/2007/relationships/media" Target="../media/media5.wav"/><Relationship Id="rId10" Type="http://schemas.openxmlformats.org/officeDocument/2006/relationships/image" Target="../media/image31.png"/><Relationship Id="rId4" Type="http://schemas.openxmlformats.org/officeDocument/2006/relationships/audio" Target="../media/media4.wav"/><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2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audio" Target="../media/media2.wav"/></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008200" y="158975"/>
            <a:ext cx="5127600" cy="25161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5200" b="0" dirty="0">
                <a:latin typeface="Montserrat"/>
                <a:ea typeface="Montserrat"/>
                <a:cs typeface="Montserrat"/>
                <a:sym typeface="Montserrat"/>
              </a:rPr>
              <a:t>Low SNR Speech Enhancement</a:t>
            </a:r>
            <a:endParaRPr b="0" dirty="0"/>
          </a:p>
        </p:txBody>
      </p:sp>
      <p:sp>
        <p:nvSpPr>
          <p:cNvPr id="159" name="Google Shape;159;p36"/>
          <p:cNvSpPr txBox="1">
            <a:spLocks noGrp="1"/>
          </p:cNvSpPr>
          <p:nvPr>
            <p:ph type="ctrTitle"/>
          </p:nvPr>
        </p:nvSpPr>
        <p:spPr>
          <a:xfrm>
            <a:off x="2941650" y="2675074"/>
            <a:ext cx="3260700" cy="1439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br>
              <a:rPr lang="en" sz="2200" b="0" dirty="0">
                <a:latin typeface="Montserrat ExtraLight"/>
                <a:ea typeface="Montserrat ExtraLight"/>
                <a:cs typeface="Montserrat ExtraLight"/>
                <a:sym typeface="Montserrat ExtraLight"/>
              </a:rPr>
            </a:br>
            <a:r>
              <a:rPr lang="en" sz="2200" b="0" dirty="0">
                <a:latin typeface="Montserrat ExtraLight"/>
                <a:ea typeface="Montserrat ExtraLight"/>
                <a:cs typeface="Montserrat ExtraLight"/>
                <a:sym typeface="Montserrat ExtraLight"/>
              </a:rPr>
              <a:t>Edward Chan</a:t>
            </a: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Timothy Cabrera</a:t>
            </a: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endParaRPr sz="2200" b="0" dirty="0">
              <a:latin typeface="Montserrat ExtraLight"/>
              <a:ea typeface="Montserrat ExtraLight"/>
              <a:cs typeface="Montserrat ExtraLight"/>
              <a:sym typeface="Montserrat ExtraLight"/>
            </a:endParaRPr>
          </a:p>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Group 58</a:t>
            </a:r>
            <a:endParaRPr sz="2200" b="0" dirty="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of the CNN classification model</a:t>
            </a:r>
            <a:endParaRPr/>
          </a:p>
        </p:txBody>
      </p:sp>
      <p:sp>
        <p:nvSpPr>
          <p:cNvPr id="224" name="Google Shape;224;p45"/>
          <p:cNvSpPr txBox="1">
            <a:spLocks noGrp="1"/>
          </p:cNvSpPr>
          <p:nvPr>
            <p:ph type="body" idx="1"/>
          </p:nvPr>
        </p:nvSpPr>
        <p:spPr>
          <a:xfrm>
            <a:off x="980500" y="1634050"/>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Convolutional neural networks (CNN) are generally used for image classification</a:t>
            </a:r>
            <a:endParaRPr dirty="0"/>
          </a:p>
          <a:p>
            <a:pPr marL="457200" lvl="0" indent="-317500" algn="l" rtl="0">
              <a:lnSpc>
                <a:spcPct val="150000"/>
              </a:lnSpc>
              <a:spcBef>
                <a:spcPts val="0"/>
              </a:spcBef>
              <a:spcAft>
                <a:spcPts val="0"/>
              </a:spcAft>
              <a:buSzPts val="1400"/>
              <a:buChar char="-"/>
            </a:pPr>
            <a:r>
              <a:rPr lang="en" dirty="0"/>
              <a:t>We used the CNN to classify spectrogram SNR levels as clean at 9, 6 and 3dB</a:t>
            </a:r>
            <a:endParaRPr dirty="0"/>
          </a:p>
          <a:p>
            <a:pPr marL="457200" lvl="0" indent="-317500" algn="l" rtl="0">
              <a:lnSpc>
                <a:spcPct val="150000"/>
              </a:lnSpc>
              <a:spcBef>
                <a:spcPts val="0"/>
              </a:spcBef>
              <a:spcAft>
                <a:spcPts val="0"/>
              </a:spcAft>
              <a:buSzPts val="1400"/>
              <a:buChar char="-"/>
            </a:pPr>
            <a:r>
              <a:rPr lang="en" dirty="0"/>
              <a:t>While noisy SNR levels at 0, -3, -6 and -9dB</a:t>
            </a:r>
            <a:endParaRPr dirty="0"/>
          </a:p>
          <a:p>
            <a:pPr marL="457200" lvl="0" indent="-317500" algn="l" rtl="0">
              <a:lnSpc>
                <a:spcPct val="150000"/>
              </a:lnSpc>
              <a:spcBef>
                <a:spcPts val="0"/>
              </a:spcBef>
              <a:spcAft>
                <a:spcPts val="0"/>
              </a:spcAft>
              <a:buSzPts val="1400"/>
              <a:buChar char="-"/>
            </a:pPr>
            <a:r>
              <a:rPr lang="en" dirty="0"/>
              <a:t>From the Validation accuracy, we can see that it reached approximately 90%, and testing validates this. </a:t>
            </a:r>
            <a:endParaRPr dirty="0"/>
          </a:p>
        </p:txBody>
      </p:sp>
      <p:pic>
        <p:nvPicPr>
          <p:cNvPr id="225" name="Google Shape;225;p45"/>
          <p:cNvPicPr preferRelativeResize="0"/>
          <p:nvPr/>
        </p:nvPicPr>
        <p:blipFill>
          <a:blip r:embed="rId3">
            <a:alphaModFix/>
          </a:blip>
          <a:stretch>
            <a:fillRect/>
          </a:stretch>
        </p:blipFill>
        <p:spPr>
          <a:xfrm>
            <a:off x="6372225" y="85150"/>
            <a:ext cx="2720224" cy="2720224"/>
          </a:xfrm>
          <a:prstGeom prst="rect">
            <a:avLst/>
          </a:prstGeom>
          <a:noFill/>
          <a:ln>
            <a:noFill/>
          </a:ln>
        </p:spPr>
      </p:pic>
      <p:pic>
        <p:nvPicPr>
          <p:cNvPr id="226" name="Google Shape;226;p45"/>
          <p:cNvPicPr preferRelativeResize="0"/>
          <p:nvPr/>
        </p:nvPicPr>
        <p:blipFill>
          <a:blip r:embed="rId4">
            <a:alphaModFix/>
          </a:blip>
          <a:stretch>
            <a:fillRect/>
          </a:stretch>
        </p:blipFill>
        <p:spPr>
          <a:xfrm>
            <a:off x="6372224" y="2892250"/>
            <a:ext cx="2720225" cy="218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Speech enhancement using the proposed method</a:t>
            </a:r>
            <a:endParaRPr/>
          </a:p>
        </p:txBody>
      </p:sp>
      <p:pic>
        <p:nvPicPr>
          <p:cNvPr id="232" name="Google Shape;232;p46"/>
          <p:cNvPicPr preferRelativeResize="0"/>
          <p:nvPr/>
        </p:nvPicPr>
        <p:blipFill>
          <a:blip r:embed="rId9">
            <a:alphaModFix/>
          </a:blip>
          <a:stretch>
            <a:fillRect/>
          </a:stretch>
        </p:blipFill>
        <p:spPr>
          <a:xfrm>
            <a:off x="497513" y="2094650"/>
            <a:ext cx="2552075" cy="1914050"/>
          </a:xfrm>
          <a:prstGeom prst="rect">
            <a:avLst/>
          </a:prstGeom>
          <a:noFill/>
          <a:ln>
            <a:noFill/>
          </a:ln>
        </p:spPr>
      </p:pic>
      <p:sp>
        <p:nvSpPr>
          <p:cNvPr id="233" name="Google Shape;233;p46"/>
          <p:cNvSpPr txBox="1"/>
          <p:nvPr/>
        </p:nvSpPr>
        <p:spPr>
          <a:xfrm>
            <a:off x="1211950" y="1778175"/>
            <a:ext cx="9126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Original</a:t>
            </a:r>
            <a:endParaRPr>
              <a:solidFill>
                <a:schemeClr val="lt1"/>
              </a:solidFill>
              <a:latin typeface="Montserrat"/>
              <a:ea typeface="Montserrat"/>
              <a:cs typeface="Montserrat"/>
              <a:sym typeface="Montserrat"/>
            </a:endParaRPr>
          </a:p>
        </p:txBody>
      </p:sp>
      <p:sp>
        <p:nvSpPr>
          <p:cNvPr id="234" name="Google Shape;234;p46"/>
          <p:cNvSpPr txBox="1"/>
          <p:nvPr/>
        </p:nvSpPr>
        <p:spPr>
          <a:xfrm>
            <a:off x="6572575" y="1742750"/>
            <a:ext cx="21237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Semi-optimal</a:t>
            </a:r>
            <a:endParaRPr>
              <a:solidFill>
                <a:schemeClr val="lt1"/>
              </a:solidFill>
              <a:latin typeface="Montserrat"/>
              <a:ea typeface="Montserrat"/>
              <a:cs typeface="Montserrat"/>
              <a:sym typeface="Montserrat"/>
            </a:endParaRPr>
          </a:p>
        </p:txBody>
      </p:sp>
      <p:sp>
        <p:nvSpPr>
          <p:cNvPr id="235" name="Google Shape;235;p46"/>
          <p:cNvSpPr txBox="1"/>
          <p:nvPr/>
        </p:nvSpPr>
        <p:spPr>
          <a:xfrm>
            <a:off x="3310850" y="1785350"/>
            <a:ext cx="18003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6" name="Google Shape;236;p46"/>
          <p:cNvSpPr txBox="1"/>
          <p:nvPr/>
        </p:nvSpPr>
        <p:spPr>
          <a:xfrm>
            <a:off x="3310850" y="1735575"/>
            <a:ext cx="2493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38" name="Google Shape;238;p46"/>
          <p:cNvSpPr txBox="1"/>
          <p:nvPr/>
        </p:nvSpPr>
        <p:spPr>
          <a:xfrm>
            <a:off x="4001450" y="1735575"/>
            <a:ext cx="11118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Proposed</a:t>
            </a:r>
            <a:endParaRPr>
              <a:solidFill>
                <a:schemeClr val="lt1"/>
              </a:solidFill>
              <a:latin typeface="Montserrat"/>
              <a:ea typeface="Montserrat"/>
              <a:cs typeface="Montserrat"/>
              <a:sym typeface="Montserrat"/>
            </a:endParaRPr>
          </a:p>
        </p:txBody>
      </p:sp>
      <p:pic>
        <p:nvPicPr>
          <p:cNvPr id="239" name="Google Shape;239;p46"/>
          <p:cNvPicPr preferRelativeResize="0"/>
          <p:nvPr/>
        </p:nvPicPr>
        <p:blipFill>
          <a:blip r:embed="rId10">
            <a:alphaModFix/>
          </a:blip>
          <a:stretch>
            <a:fillRect/>
          </a:stretch>
        </p:blipFill>
        <p:spPr>
          <a:xfrm>
            <a:off x="6065100" y="2094650"/>
            <a:ext cx="2552075" cy="1914050"/>
          </a:xfrm>
          <a:prstGeom prst="rect">
            <a:avLst/>
          </a:prstGeom>
          <a:noFill/>
          <a:ln>
            <a:noFill/>
          </a:ln>
        </p:spPr>
      </p:pic>
      <p:pic>
        <p:nvPicPr>
          <p:cNvPr id="2" name="speech_1006_GAN_Noise_only">
            <a:hlinkClick r:id="" action="ppaction://media"/>
            <a:extLst>
              <a:ext uri="{FF2B5EF4-FFF2-40B4-BE49-F238E27FC236}">
                <a16:creationId xmlns:a16="http://schemas.microsoft.com/office/drawing/2014/main" id="{833E119C-86AA-F6E2-ED74-0ACB0202E3D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111347" y="4146177"/>
            <a:ext cx="609600" cy="609600"/>
          </a:xfrm>
          <a:prstGeom prst="rect">
            <a:avLst/>
          </a:prstGeom>
        </p:spPr>
      </p:pic>
      <p:pic>
        <p:nvPicPr>
          <p:cNvPr id="4" name="speech_1006">
            <a:hlinkClick r:id="" action="ppaction://media"/>
            <a:extLst>
              <a:ext uri="{FF2B5EF4-FFF2-40B4-BE49-F238E27FC236}">
                <a16:creationId xmlns:a16="http://schemas.microsoft.com/office/drawing/2014/main" id="{C7BC4586-ACA8-3426-1CC1-E841F11DDE6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363450" y="4146177"/>
            <a:ext cx="609600" cy="609600"/>
          </a:xfrm>
          <a:prstGeom prst="rect">
            <a:avLst/>
          </a:prstGeom>
        </p:spPr>
      </p:pic>
      <p:pic>
        <p:nvPicPr>
          <p:cNvPr id="5" name="speech_1006_Wiener">
            <a:hlinkClick r:id="" action="ppaction://media"/>
            <a:extLst>
              <a:ext uri="{FF2B5EF4-FFF2-40B4-BE49-F238E27FC236}">
                <a16:creationId xmlns:a16="http://schemas.microsoft.com/office/drawing/2014/main" id="{5BC3B372-71F0-C0B5-8B72-67FA41D50F03}"/>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282087" y="4146177"/>
            <a:ext cx="609600" cy="609600"/>
          </a:xfrm>
          <a:prstGeom prst="rect">
            <a:avLst/>
          </a:prstGeom>
        </p:spPr>
      </p:pic>
      <p:pic>
        <p:nvPicPr>
          <p:cNvPr id="7" name="Picture 6" descr="A red and purple square with numbers&#10;&#10;Description automatically generated with medium confidence">
            <a:extLst>
              <a:ext uri="{FF2B5EF4-FFF2-40B4-BE49-F238E27FC236}">
                <a16:creationId xmlns:a16="http://schemas.microsoft.com/office/drawing/2014/main" id="{F4833CC8-2A54-08A8-F29C-34DB938EFB6E}"/>
              </a:ext>
            </a:extLst>
          </p:cNvPr>
          <p:cNvPicPr>
            <a:picLocks noChangeAspect="1"/>
          </p:cNvPicPr>
          <p:nvPr/>
        </p:nvPicPr>
        <p:blipFill>
          <a:blip r:embed="rId12"/>
          <a:stretch>
            <a:fillRect/>
          </a:stretch>
        </p:blipFill>
        <p:spPr>
          <a:xfrm>
            <a:off x="3251770" y="2093475"/>
            <a:ext cx="2552067" cy="1914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06"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9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4"/>
                </p:tgtEl>
              </p:cMediaNode>
            </p:audio>
            <p:audio>
              <p:cMediaNode vol="80000">
                <p:cTn id="1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Signal-Distortion Ratio</a:t>
            </a:r>
            <a:endParaRPr/>
          </a:p>
        </p:txBody>
      </p:sp>
      <p:graphicFrame>
        <p:nvGraphicFramePr>
          <p:cNvPr id="245" name="Google Shape;245;p47"/>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SDR</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-12.826</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-12.810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-12.669</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-3.420</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-5.345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-7.674</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6" name="Google Shape;246;p47"/>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Measures speech distortion, a higher score indicates better enhancement of the original signal.</a:t>
            </a:r>
            <a:endParaRPr dirty="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8"/>
          <p:cNvSpPr txBox="1">
            <a:spLocks noGrp="1"/>
          </p:cNvSpPr>
          <p:nvPr>
            <p:ph type="title"/>
          </p:nvPr>
        </p:nvSpPr>
        <p:spPr>
          <a:xfrm>
            <a:off x="938500" y="445025"/>
            <a:ext cx="4629300" cy="11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Perceptual Evaluation of Speech Quality</a:t>
            </a:r>
            <a:endParaRPr/>
          </a:p>
        </p:txBody>
      </p:sp>
      <p:graphicFrame>
        <p:nvGraphicFramePr>
          <p:cNvPr id="252" name="Google Shape;252;p48"/>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PESQ</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1.025</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1.023</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1.042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1.032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53" name="Google Shape;253;p48"/>
          <p:cNvSpPr txBox="1"/>
          <p:nvPr/>
        </p:nvSpPr>
        <p:spPr>
          <a:xfrm>
            <a:off x="2031150" y="4282425"/>
            <a:ext cx="508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Measures speech quality: A higher score indicates better quality of speech.</a:t>
            </a:r>
            <a:endParaRPr dirty="0">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results with Signal-Distortion Ratio</a:t>
            </a:r>
            <a:endParaRPr/>
          </a:p>
        </p:txBody>
      </p:sp>
      <p:graphicFrame>
        <p:nvGraphicFramePr>
          <p:cNvPr id="259" name="Google Shape;259;p49"/>
          <p:cNvGraphicFramePr/>
          <p:nvPr/>
        </p:nvGraphicFramePr>
        <p:xfrm>
          <a:off x="1575400" y="1694150"/>
          <a:ext cx="5993200" cy="2362100"/>
        </p:xfrm>
        <a:graphic>
          <a:graphicData uri="http://schemas.openxmlformats.org/drawingml/2006/table">
            <a:tbl>
              <a:tblPr>
                <a:noFill/>
                <a:tableStyleId>{E982F4B7-C281-4D7F-A58D-0B8D0DFD7727}</a:tableStyleId>
              </a:tblPr>
              <a:tblGrid>
                <a:gridCol w="1498300">
                  <a:extLst>
                    <a:ext uri="{9D8B030D-6E8A-4147-A177-3AD203B41FA5}">
                      <a16:colId xmlns:a16="http://schemas.microsoft.com/office/drawing/2014/main" val="20000"/>
                    </a:ext>
                  </a:extLst>
                </a:gridCol>
                <a:gridCol w="1498300">
                  <a:extLst>
                    <a:ext uri="{9D8B030D-6E8A-4147-A177-3AD203B41FA5}">
                      <a16:colId xmlns:a16="http://schemas.microsoft.com/office/drawing/2014/main" val="20001"/>
                    </a:ext>
                  </a:extLst>
                </a:gridCol>
                <a:gridCol w="1498300">
                  <a:extLst>
                    <a:ext uri="{9D8B030D-6E8A-4147-A177-3AD203B41FA5}">
                      <a16:colId xmlns:a16="http://schemas.microsoft.com/office/drawing/2014/main" val="20002"/>
                    </a:ext>
                  </a:extLst>
                </a:gridCol>
                <a:gridCol w="1498300">
                  <a:extLst>
                    <a:ext uri="{9D8B030D-6E8A-4147-A177-3AD203B41FA5}">
                      <a16:colId xmlns:a16="http://schemas.microsoft.com/office/drawing/2014/main" val="20003"/>
                    </a:ext>
                  </a:extLst>
                </a:gridCol>
              </a:tblGrid>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STOI</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-3</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-6</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-9</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Orignal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N/A</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Proposed</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0.3707</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90525">
                <a:tc>
                  <a:txBody>
                    <a:bodyPr/>
                    <a:lstStyle/>
                    <a:p>
                      <a:pPr marL="0" lvl="0" indent="0" algn="ctr" rtl="0">
                        <a:spcBef>
                          <a:spcPts val="0"/>
                        </a:spcBef>
                        <a:spcAft>
                          <a:spcPts val="0"/>
                        </a:spcAft>
                        <a:buNone/>
                      </a:pPr>
                      <a:r>
                        <a:rPr lang="en">
                          <a:solidFill>
                            <a:schemeClr val="lt1"/>
                          </a:solidFill>
                          <a:latin typeface="Montserrat ExtraBold"/>
                          <a:ea typeface="Montserrat ExtraBold"/>
                          <a:cs typeface="Montserrat ExtraBold"/>
                          <a:sym typeface="Montserrat ExtraBold"/>
                        </a:rPr>
                        <a:t>Semi-optimal</a:t>
                      </a:r>
                      <a:endParaRPr>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0.552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0.532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ontserrat"/>
                          <a:ea typeface="Montserrat"/>
                          <a:cs typeface="Montserrat"/>
                          <a:sym typeface="Montserrat"/>
                        </a:rPr>
                        <a:t>0.512</a:t>
                      </a:r>
                      <a:endParaRPr>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60" name="Google Shape;260;p49"/>
          <p:cNvSpPr txBox="1"/>
          <p:nvPr/>
        </p:nvSpPr>
        <p:spPr>
          <a:xfrm>
            <a:off x="2031150" y="4282425"/>
            <a:ext cx="5081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Montserrat"/>
                <a:ea typeface="Montserrat"/>
                <a:cs typeface="Montserrat"/>
                <a:sym typeface="Montserrat"/>
              </a:rPr>
              <a:t>Measures speech intelligibility, a higher percentage indicates a better extent to which the signal can be understood.</a:t>
            </a:r>
            <a:endParaRPr dirty="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Considerations</a:t>
            </a:r>
            <a:endParaRPr/>
          </a:p>
        </p:txBody>
      </p:sp>
      <p:sp>
        <p:nvSpPr>
          <p:cNvPr id="266" name="Google Shape;266;p50"/>
          <p:cNvSpPr txBox="1">
            <a:spLocks noGrp="1"/>
          </p:cNvSpPr>
          <p:nvPr>
            <p:ph type="body" idx="1"/>
          </p:nvPr>
        </p:nvSpPr>
        <p:spPr>
          <a:xfrm>
            <a:off x="938500" y="1279900"/>
            <a:ext cx="4946400" cy="3496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The speech estimator integration into the proposed model to improve intelligibility at low SNR mixtures.</a:t>
            </a:r>
            <a:endParaRPr dirty="0"/>
          </a:p>
          <a:p>
            <a:pPr marL="457200" lvl="0" indent="-317500" algn="l" rtl="0">
              <a:lnSpc>
                <a:spcPct val="150000"/>
              </a:lnSpc>
              <a:spcBef>
                <a:spcPts val="0"/>
              </a:spcBef>
              <a:spcAft>
                <a:spcPts val="0"/>
              </a:spcAft>
              <a:buSzPts val="1400"/>
              <a:buChar char="-"/>
            </a:pPr>
            <a:r>
              <a:rPr lang="en" dirty="0"/>
              <a:t>Refining the classification model by including an unintelligibility class </a:t>
            </a:r>
            <a:endParaRPr dirty="0"/>
          </a:p>
          <a:p>
            <a:pPr marL="457200" lvl="0" indent="-317500" algn="l" rtl="0">
              <a:lnSpc>
                <a:spcPct val="150000"/>
              </a:lnSpc>
              <a:spcBef>
                <a:spcPts val="0"/>
              </a:spcBef>
              <a:spcAft>
                <a:spcPts val="0"/>
              </a:spcAft>
              <a:buSzPts val="1400"/>
              <a:buChar char="-"/>
            </a:pPr>
            <a:r>
              <a:rPr lang="en" dirty="0"/>
              <a:t>Extending the training dataset with realistic and simulated noise data</a:t>
            </a:r>
            <a:endParaRPr dirty="0"/>
          </a:p>
          <a:p>
            <a:pPr marL="457200" lvl="0" indent="-317500" algn="l" rtl="0">
              <a:lnSpc>
                <a:spcPct val="150000"/>
              </a:lnSpc>
              <a:spcBef>
                <a:spcPts val="0"/>
              </a:spcBef>
              <a:spcAft>
                <a:spcPts val="0"/>
              </a:spcAft>
              <a:buSzPts val="1400"/>
              <a:buChar char="-"/>
            </a:pPr>
            <a:r>
              <a:rPr lang="en" dirty="0"/>
              <a:t>Improved computational power for longer training durations to enhance the model’s performance and capabilities.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STFT parameters &amp; Training parameters</a:t>
            </a:r>
            <a:endParaRPr/>
          </a:p>
        </p:txBody>
      </p:sp>
      <p:sp>
        <p:nvSpPr>
          <p:cNvPr id="272" name="Google Shape;272;p51"/>
          <p:cNvSpPr txBox="1"/>
          <p:nvPr/>
        </p:nvSpPr>
        <p:spPr>
          <a:xfrm>
            <a:off x="727650" y="1386425"/>
            <a:ext cx="7688700" cy="3629400"/>
          </a:xfrm>
          <a:prstGeom prst="rect">
            <a:avLst/>
          </a:prstGeom>
          <a:noFill/>
          <a:ln>
            <a:noFill/>
          </a:ln>
        </p:spPr>
        <p:txBody>
          <a:bodyPr spcFirstLastPara="1" wrap="square" lIns="91425" tIns="91425" rIns="91425" bIns="91425" anchor="t" anchorCtr="0">
            <a:normAutofit fontScale="92500" lnSpcReduction="20000"/>
          </a:bodyPr>
          <a:lstStyle/>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For reconstructability we present the following parameters: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WAV files are downsampled to 16Khz</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Anti-aliasing filter: Recursive (IIR) Butterworth low-pass filter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Bit-depth = 16</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Codec = PCM 16</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Window size: 512 (32ms)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Hopsize/overlapping samples = 128/384 (75% overlap)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NFFT:1024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Zero-padding </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Window type: Hann/Hanning</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Reconstruction method: Overlap-add (75% overlap)</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GAN type: Wasserstein GAN-Gradient Penalty (WGAN-GP)</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Architecture: Fully connected-layers (Dense).</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Batch size: 64</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Epochs: 4</a:t>
            </a:r>
            <a:endParaRPr sz="1200" dirty="0">
              <a:solidFill>
                <a:schemeClr val="lt1"/>
              </a:solidFill>
              <a:latin typeface="Montserrat"/>
              <a:ea typeface="Montserrat"/>
              <a:cs typeface="Montserrat"/>
              <a:sym typeface="Montserrat"/>
            </a:endParaRPr>
          </a:p>
          <a:p>
            <a:pPr marL="457200" lvl="0"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CNN type: Classification model</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Utterances 1500 with 8 different SNR levels</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80/10/10 Training, validation and testing</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Batch size: 10</a:t>
            </a:r>
            <a:endParaRPr sz="1200" dirty="0">
              <a:solidFill>
                <a:schemeClr val="lt1"/>
              </a:solidFill>
              <a:latin typeface="Montserrat"/>
              <a:ea typeface="Montserrat"/>
              <a:cs typeface="Montserrat"/>
              <a:sym typeface="Montserrat"/>
            </a:endParaRPr>
          </a:p>
          <a:p>
            <a:pPr marL="914400" lvl="1" indent="-299085" algn="l" rtl="0">
              <a:lnSpc>
                <a:spcPct val="115000"/>
              </a:lnSpc>
              <a:spcBef>
                <a:spcPts val="0"/>
              </a:spcBef>
              <a:spcAft>
                <a:spcPts val="0"/>
              </a:spcAft>
              <a:buClr>
                <a:schemeClr val="lt1"/>
              </a:buClr>
              <a:buSzPct val="100000"/>
              <a:buFont typeface="Montserrat"/>
              <a:buChar char="-"/>
            </a:pPr>
            <a:r>
              <a:rPr lang="en" sz="1200" dirty="0">
                <a:solidFill>
                  <a:schemeClr val="lt1"/>
                </a:solidFill>
                <a:latin typeface="Montserrat"/>
                <a:ea typeface="Montserrat"/>
                <a:cs typeface="Montserrat"/>
                <a:sym typeface="Montserrat"/>
              </a:rPr>
              <a:t>Epoch: 20</a:t>
            </a:r>
            <a:endParaRPr sz="1200" dirty="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a:t>
            </a:r>
            <a:endParaRPr/>
          </a:p>
        </p:txBody>
      </p:sp>
      <p:sp>
        <p:nvSpPr>
          <p:cNvPr id="166" name="Google Shape;166;p37"/>
          <p:cNvSpPr txBox="1">
            <a:spLocks noGrp="1"/>
          </p:cNvSpPr>
          <p:nvPr>
            <p:ph type="body" idx="1"/>
          </p:nvPr>
        </p:nvSpPr>
        <p:spPr>
          <a:xfrm>
            <a:off x="938500" y="915724"/>
            <a:ext cx="7172100" cy="4026607"/>
          </a:xfrm>
          <a:prstGeom prst="rect">
            <a:avLst/>
          </a:prstGeom>
        </p:spPr>
        <p:txBody>
          <a:bodyPr spcFirstLastPara="1" wrap="square" lIns="91425" tIns="91425" rIns="91425" bIns="91425" anchor="t" anchorCtr="0">
            <a:noAutofit/>
          </a:bodyPr>
          <a:lstStyle/>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Our Motivation</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The Problem</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Project Goals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Background Theory</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Implementation</a:t>
            </a:r>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Dataset</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CNN Classification model</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Results of the GAN Speech Estimation Model </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Speech Enhancement using the Proposed Method</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Evaluation Results</a:t>
            </a:r>
            <a:endParaRPr dirty="0"/>
          </a:p>
          <a:p>
            <a:pPr marL="457200" lvl="0" indent="-301625" algn="l" rtl="0">
              <a:lnSpc>
                <a:spcPct val="200000"/>
              </a:lnSpc>
              <a:spcBef>
                <a:spcPts val="0"/>
              </a:spcBef>
              <a:spcAft>
                <a:spcPts val="0"/>
              </a:spcAft>
              <a:buClr>
                <a:schemeClr val="accent1"/>
              </a:buClr>
              <a:buSzPts val="1150"/>
              <a:buFont typeface="Montserrat ExtraBold"/>
              <a:buAutoNum type="arabicPeriod"/>
            </a:pPr>
            <a:r>
              <a:rPr lang="en" dirty="0"/>
              <a:t>Future Considerations</a:t>
            </a:r>
            <a:endParaRPr dirty="0"/>
          </a:p>
          <a:p>
            <a:pPr marL="0" lvl="0" indent="0" algn="l" rtl="0">
              <a:spcBef>
                <a:spcPts val="0"/>
              </a:spcBef>
              <a:spcAft>
                <a:spcPts val="0"/>
              </a:spcAft>
              <a:buNone/>
            </a:pPr>
            <a:endParaRPr dirty="0"/>
          </a:p>
          <a:p>
            <a:pPr marL="0" lvl="0" indent="0" algn="l" rtl="0">
              <a:spcBef>
                <a:spcPts val="0"/>
              </a:spcBef>
              <a:spcAft>
                <a:spcPts val="1600"/>
              </a:spcAft>
              <a:buNone/>
            </a:pPr>
            <a:endParaRPr dirty="0"/>
          </a:p>
        </p:txBody>
      </p:sp>
      <p:cxnSp>
        <p:nvCxnSpPr>
          <p:cNvPr id="167" name="Google Shape;167;p3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motivation</a:t>
            </a:r>
            <a:endParaRPr/>
          </a:p>
        </p:txBody>
      </p:sp>
      <p:sp>
        <p:nvSpPr>
          <p:cNvPr id="173" name="Google Shape;173;p38"/>
          <p:cNvSpPr txBox="1">
            <a:spLocks noGrp="1"/>
          </p:cNvSpPr>
          <p:nvPr>
            <p:ph type="body" idx="1"/>
          </p:nvPr>
        </p:nvSpPr>
        <p:spPr>
          <a:xfrm>
            <a:off x="938500" y="1227875"/>
            <a:ext cx="4946400" cy="22005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Lato"/>
              <a:buChar char="-"/>
            </a:pPr>
            <a:r>
              <a:rPr lang="en" sz="1500" dirty="0">
                <a:latin typeface="Lato"/>
                <a:ea typeface="Lato"/>
                <a:cs typeface="Lato"/>
                <a:sym typeface="Lato"/>
              </a:rPr>
              <a:t>Signal-to-noise ratio (SNR).</a:t>
            </a:r>
            <a:endParaRPr sz="1500" dirty="0">
              <a:latin typeface="Lato"/>
              <a:ea typeface="Lato"/>
              <a:cs typeface="Lato"/>
              <a:sym typeface="Lato"/>
            </a:endParaRPr>
          </a:p>
          <a:p>
            <a:pPr marL="457200" lvl="0" indent="-323850" algn="l" rtl="0">
              <a:lnSpc>
                <a:spcPct val="150000"/>
              </a:lnSpc>
              <a:spcBef>
                <a:spcPts val="0"/>
              </a:spcBef>
              <a:spcAft>
                <a:spcPts val="0"/>
              </a:spcAft>
              <a:buSzPts val="1500"/>
              <a:buFont typeface="Lato"/>
              <a:buChar char="-"/>
            </a:pPr>
            <a:r>
              <a:rPr lang="en" sz="1500" dirty="0">
                <a:latin typeface="Lato"/>
                <a:ea typeface="Lato"/>
                <a:cs typeface="Lato"/>
                <a:sym typeface="Lato"/>
              </a:rPr>
              <a:t>Measures the signal power relative to the noise power.</a:t>
            </a:r>
            <a:endParaRPr sz="1500" dirty="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dirty="0">
                <a:latin typeface="Lato"/>
                <a:ea typeface="Lato"/>
                <a:cs typeface="Lato"/>
                <a:sym typeface="Lato"/>
              </a:rPr>
              <a:t>Low SNR → Background noise signal &gt;&gt; Speakers voice signal.</a:t>
            </a:r>
            <a:endParaRPr sz="1500" dirty="0">
              <a:latin typeface="Lato"/>
              <a:ea typeface="Lato"/>
              <a:cs typeface="Lato"/>
              <a:sym typeface="Lato"/>
            </a:endParaRPr>
          </a:p>
          <a:p>
            <a:pPr marL="457200" lvl="0" indent="-323850" algn="l" rtl="0">
              <a:lnSpc>
                <a:spcPct val="150000"/>
              </a:lnSpc>
              <a:spcBef>
                <a:spcPts val="0"/>
              </a:spcBef>
              <a:spcAft>
                <a:spcPts val="0"/>
              </a:spcAft>
              <a:buClr>
                <a:schemeClr val="lt1"/>
              </a:buClr>
              <a:buSzPts val="1500"/>
              <a:buFont typeface="Lato"/>
              <a:buChar char="-"/>
            </a:pPr>
            <a:r>
              <a:rPr lang="en" sz="1500" dirty="0">
                <a:latin typeface="Lato"/>
                <a:ea typeface="Lato"/>
                <a:cs typeface="Lato"/>
                <a:sym typeface="Lato"/>
              </a:rPr>
              <a:t>Example: Friend at a concert.</a:t>
            </a:r>
            <a:endParaRPr sz="1300" dirty="0">
              <a:latin typeface="Lato"/>
              <a:ea typeface="Lato"/>
              <a:cs typeface="Lato"/>
              <a:sym typeface="Lato"/>
            </a:endParaRPr>
          </a:p>
          <a:p>
            <a:pPr marL="0" lvl="0" indent="0" algn="l" rtl="0">
              <a:spcBef>
                <a:spcPts val="1200"/>
              </a:spcBef>
              <a:spcAft>
                <a:spcPts val="1600"/>
              </a:spcAft>
              <a:buNone/>
            </a:pPr>
            <a:endParaRPr dirty="0"/>
          </a:p>
        </p:txBody>
      </p:sp>
      <p:sp>
        <p:nvSpPr>
          <p:cNvPr id="174" name="Google Shape;174;p38"/>
          <p:cNvSpPr txBox="1"/>
          <p:nvPr/>
        </p:nvSpPr>
        <p:spPr>
          <a:xfrm>
            <a:off x="115722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High SNR</a:t>
            </a:r>
            <a:endParaRPr>
              <a:solidFill>
                <a:schemeClr val="lt1"/>
              </a:solidFill>
              <a:latin typeface="Montserrat"/>
              <a:ea typeface="Montserrat"/>
              <a:cs typeface="Montserrat"/>
              <a:sym typeface="Montserrat"/>
            </a:endParaRPr>
          </a:p>
        </p:txBody>
      </p:sp>
      <p:sp>
        <p:nvSpPr>
          <p:cNvPr id="175" name="Google Shape;175;p38"/>
          <p:cNvSpPr txBox="1"/>
          <p:nvPr/>
        </p:nvSpPr>
        <p:spPr>
          <a:xfrm>
            <a:off x="3419775" y="3495175"/>
            <a:ext cx="1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Low SNR</a:t>
            </a:r>
            <a:endParaRPr>
              <a:solidFill>
                <a:schemeClr val="lt1"/>
              </a:solidFill>
              <a:latin typeface="Montserrat"/>
              <a:ea typeface="Montserrat"/>
              <a:cs typeface="Montserrat"/>
              <a:sym typeface="Montserrat"/>
            </a:endParaRPr>
          </a:p>
        </p:txBody>
      </p:sp>
      <p:pic>
        <p:nvPicPr>
          <p:cNvPr id="2" name="speech_1003">
            <a:hlinkClick r:id="" action="ppaction://media"/>
            <a:extLst>
              <a:ext uri="{FF2B5EF4-FFF2-40B4-BE49-F238E27FC236}">
                <a16:creationId xmlns:a16="http://schemas.microsoft.com/office/drawing/2014/main" id="{7A357759-6246-52FB-0097-27120090C7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46010" y="3906425"/>
            <a:ext cx="609600" cy="609600"/>
          </a:xfrm>
          <a:prstGeom prst="rect">
            <a:avLst/>
          </a:prstGeom>
        </p:spPr>
      </p:pic>
      <p:pic>
        <p:nvPicPr>
          <p:cNvPr id="3" name="speech_1003-9dB">
            <a:hlinkClick r:id="" action="ppaction://media"/>
            <a:extLst>
              <a:ext uri="{FF2B5EF4-FFF2-40B4-BE49-F238E27FC236}">
                <a16:creationId xmlns:a16="http://schemas.microsoft.com/office/drawing/2014/main" id="{82185F60-CE99-944A-BF1E-C83C2A79422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3688390" y="38953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
        <p:nvSpPr>
          <p:cNvPr id="181" name="Google Shape;181;p39"/>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For effective low SNR speech enhancement, it is often the case that many microphones are needed.</a:t>
            </a:r>
            <a:endParaRPr dirty="0"/>
          </a:p>
          <a:p>
            <a:pPr marL="457200" lvl="0" indent="-317500" algn="l" rtl="0">
              <a:lnSpc>
                <a:spcPct val="150000"/>
              </a:lnSpc>
              <a:spcBef>
                <a:spcPts val="0"/>
              </a:spcBef>
              <a:spcAft>
                <a:spcPts val="0"/>
              </a:spcAft>
              <a:buSzPts val="1400"/>
              <a:buChar char="-"/>
            </a:pPr>
            <a:r>
              <a:rPr lang="en" dirty="0"/>
              <a:t>However, many common devices do not have access to such configurations.</a:t>
            </a:r>
            <a:endParaRPr dirty="0"/>
          </a:p>
          <a:p>
            <a:pPr marL="457200" lvl="0" indent="-317500" algn="l" rtl="0">
              <a:lnSpc>
                <a:spcPct val="150000"/>
              </a:lnSpc>
              <a:spcBef>
                <a:spcPts val="0"/>
              </a:spcBef>
              <a:spcAft>
                <a:spcPts val="0"/>
              </a:spcAft>
              <a:buSzPts val="1400"/>
              <a:buChar char="-"/>
            </a:pPr>
            <a:r>
              <a:rPr lang="en" dirty="0"/>
              <a:t>We aim to improve on single-channel methods.</a:t>
            </a:r>
            <a:endParaRPr dirty="0"/>
          </a:p>
          <a:p>
            <a:pPr marL="457200" lvl="0" indent="-317500" algn="l" rtl="0">
              <a:lnSpc>
                <a:spcPct val="150000"/>
              </a:lnSpc>
              <a:spcBef>
                <a:spcPts val="0"/>
              </a:spcBef>
              <a:spcAft>
                <a:spcPts val="0"/>
              </a:spcAft>
              <a:buSzPts val="1400"/>
              <a:buChar char="-"/>
            </a:pPr>
            <a:r>
              <a:rPr lang="en" dirty="0"/>
              <a:t>However, this task is still challenging for most single-channel methods.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187" name="Google Shape;187;p40"/>
          <p:cNvSpPr txBox="1">
            <a:spLocks noGrp="1"/>
          </p:cNvSpPr>
          <p:nvPr>
            <p:ph type="body" idx="1"/>
          </p:nvPr>
        </p:nvSpPr>
        <p:spPr>
          <a:xfrm>
            <a:off x="938500" y="1659275"/>
            <a:ext cx="4946400" cy="2993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Our key goals were to:</a:t>
            </a:r>
            <a:endParaRPr dirty="0"/>
          </a:p>
          <a:p>
            <a:pPr marL="457200" lvl="0" indent="-317500" algn="l" rtl="0">
              <a:lnSpc>
                <a:spcPct val="150000"/>
              </a:lnSpc>
              <a:spcBef>
                <a:spcPts val="1600"/>
              </a:spcBef>
              <a:spcAft>
                <a:spcPts val="0"/>
              </a:spcAft>
              <a:buSzPts val="1400"/>
              <a:buChar char="-"/>
            </a:pPr>
            <a:r>
              <a:rPr lang="en" dirty="0"/>
              <a:t>Create a learning machine that could estimate speech and noise based on an observed mixture.</a:t>
            </a:r>
            <a:endParaRPr dirty="0"/>
          </a:p>
          <a:p>
            <a:pPr marL="457200" lvl="0" indent="-317500" algn="l" rtl="0">
              <a:lnSpc>
                <a:spcPct val="150000"/>
              </a:lnSpc>
              <a:spcBef>
                <a:spcPts val="0"/>
              </a:spcBef>
              <a:spcAft>
                <a:spcPts val="0"/>
              </a:spcAft>
              <a:buSzPts val="1400"/>
              <a:buChar char="-"/>
            </a:pPr>
            <a:r>
              <a:rPr lang="en" dirty="0"/>
              <a:t>Create a classifier that distinguishes between signal-to-noise ratios (SNR).</a:t>
            </a:r>
            <a:endParaRPr dirty="0"/>
          </a:p>
          <a:p>
            <a:pPr marL="457200" lvl="0" indent="-317500" algn="l" rtl="0">
              <a:lnSpc>
                <a:spcPct val="150000"/>
              </a:lnSpc>
              <a:spcBef>
                <a:spcPts val="0"/>
              </a:spcBef>
              <a:spcAft>
                <a:spcPts val="0"/>
              </a:spcAft>
              <a:buSzPts val="1400"/>
              <a:buChar char="-"/>
            </a:pPr>
            <a:r>
              <a:rPr lang="en" dirty="0"/>
              <a:t>Enhancing speech signal with an SNR level &lt;0dB should be intelligible.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Theory</a:t>
            </a:r>
            <a:endParaRPr/>
          </a:p>
        </p:txBody>
      </p:sp>
      <p:sp>
        <p:nvSpPr>
          <p:cNvPr id="193" name="Google Shape;193;p41"/>
          <p:cNvSpPr txBox="1">
            <a:spLocks noGrp="1"/>
          </p:cNvSpPr>
          <p:nvPr>
            <p:ph type="body" idx="1"/>
          </p:nvPr>
        </p:nvSpPr>
        <p:spPr>
          <a:xfrm>
            <a:off x="938500" y="1050524"/>
            <a:ext cx="4946400" cy="3743351"/>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dirty="0"/>
              <a:t>To enhance speech, noise is typically estimated and removed from speech.</a:t>
            </a:r>
            <a:endParaRPr dirty="0"/>
          </a:p>
          <a:p>
            <a:pPr marL="457200" lvl="0" indent="-317500" algn="l" rtl="0">
              <a:lnSpc>
                <a:spcPct val="150000"/>
              </a:lnSpc>
              <a:spcBef>
                <a:spcPts val="0"/>
              </a:spcBef>
              <a:spcAft>
                <a:spcPts val="0"/>
              </a:spcAft>
              <a:buSzPts val="1400"/>
              <a:buChar char="-"/>
            </a:pPr>
            <a:r>
              <a:rPr lang="en" dirty="0"/>
              <a:t>However, with low SNR signals, the power of speech is so low that noise or speech estimation errors will affect intelligibility.</a:t>
            </a:r>
            <a:endParaRPr dirty="0"/>
          </a:p>
          <a:p>
            <a:pPr marL="457200" lvl="0" indent="-317500" algn="l" rtl="0">
              <a:lnSpc>
                <a:spcPct val="150000"/>
              </a:lnSpc>
              <a:spcBef>
                <a:spcPts val="0"/>
              </a:spcBef>
              <a:spcAft>
                <a:spcPts val="0"/>
              </a:spcAft>
              <a:buSzPts val="1400"/>
              <a:buChar char="-"/>
            </a:pPr>
            <a:r>
              <a:rPr lang="en" dirty="0"/>
              <a:t>Our method is based on the well-known method of codebooks.</a:t>
            </a:r>
            <a:endParaRPr dirty="0"/>
          </a:p>
          <a:p>
            <a:pPr marL="457200" lvl="0" indent="-317500" algn="l" rtl="0">
              <a:lnSpc>
                <a:spcPct val="150000"/>
              </a:lnSpc>
              <a:spcBef>
                <a:spcPts val="0"/>
              </a:spcBef>
              <a:spcAft>
                <a:spcPts val="0"/>
              </a:spcAft>
              <a:buSzPts val="1400"/>
              <a:buChar char="-"/>
            </a:pPr>
            <a:r>
              <a:rPr lang="en" dirty="0"/>
              <a:t>Codebooks are a collection of noise and speech candidates which number in the thousands. The most well-suited candidate is chosen as an input to a filter.</a:t>
            </a:r>
            <a:endParaRPr dirty="0"/>
          </a:p>
        </p:txBody>
      </p:sp>
      <p:pic>
        <p:nvPicPr>
          <p:cNvPr id="194" name="Google Shape;194;p41"/>
          <p:cNvPicPr preferRelativeResize="0"/>
          <p:nvPr/>
        </p:nvPicPr>
        <p:blipFill>
          <a:blip r:embed="rId3">
            <a:alphaModFix/>
          </a:blip>
          <a:stretch>
            <a:fillRect/>
          </a:stretch>
        </p:blipFill>
        <p:spPr>
          <a:xfrm>
            <a:off x="4937875" y="192475"/>
            <a:ext cx="4153725" cy="858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a:t>
            </a:r>
            <a:endParaRPr dirty="0"/>
          </a:p>
        </p:txBody>
      </p:sp>
      <p:sp>
        <p:nvSpPr>
          <p:cNvPr id="200" name="Google Shape;200;p42"/>
          <p:cNvSpPr txBox="1">
            <a:spLocks noGrp="1"/>
          </p:cNvSpPr>
          <p:nvPr>
            <p:ph type="body" idx="1"/>
          </p:nvPr>
        </p:nvSpPr>
        <p:spPr>
          <a:xfrm>
            <a:off x="408250" y="1244275"/>
            <a:ext cx="8409600" cy="22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flow chart of our proposed design displays both the method to train and test the overall speech enhancement method</a:t>
            </a:r>
            <a:endParaRPr dirty="0"/>
          </a:p>
          <a:p>
            <a:pPr marL="457200" lvl="0" indent="-317500" algn="l" rtl="0">
              <a:spcBef>
                <a:spcPts val="1600"/>
              </a:spcBef>
              <a:spcAft>
                <a:spcPts val="0"/>
              </a:spcAft>
              <a:buSzPts val="1400"/>
              <a:buAutoNum type="arabicParenR"/>
            </a:pPr>
            <a:r>
              <a:rPr lang="en" dirty="0"/>
              <a:t>Trained using a generative adversarial network (GAN) designed to take the mixture power spectral density to generate a codebook based on the observed noisy speech mixture to estimate the noise.</a:t>
            </a:r>
            <a:endParaRPr dirty="0"/>
          </a:p>
          <a:p>
            <a:pPr marL="457200" lvl="0" indent="-317500" algn="l" rtl="0">
              <a:spcBef>
                <a:spcPts val="0"/>
              </a:spcBef>
              <a:spcAft>
                <a:spcPts val="0"/>
              </a:spcAft>
              <a:buSzPts val="1400"/>
              <a:buAutoNum type="arabicParenR"/>
            </a:pPr>
            <a:r>
              <a:rPr lang="en" dirty="0"/>
              <a:t>Testing the design using the GAN to predict the noise from a noisy mixture and keep estimating until a high SNR level is achieved using a classification model (the critic) to distinguish between low and high SNR.</a:t>
            </a:r>
            <a:endParaRPr dirty="0"/>
          </a:p>
        </p:txBody>
      </p:sp>
      <p:pic>
        <p:nvPicPr>
          <p:cNvPr id="201" name="Google Shape;201;p42"/>
          <p:cNvPicPr preferRelativeResize="0"/>
          <p:nvPr/>
        </p:nvPicPr>
        <p:blipFill>
          <a:blip r:embed="rId3">
            <a:alphaModFix/>
          </a:blip>
          <a:stretch>
            <a:fillRect/>
          </a:stretch>
        </p:blipFill>
        <p:spPr>
          <a:xfrm>
            <a:off x="1122288" y="3351575"/>
            <a:ext cx="6981524" cy="163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Datasets</a:t>
            </a:r>
            <a:endParaRPr dirty="0">
              <a:solidFill>
                <a:schemeClr val="lt1"/>
              </a:solidFill>
            </a:endParaRPr>
          </a:p>
        </p:txBody>
      </p:sp>
      <p:sp>
        <p:nvSpPr>
          <p:cNvPr id="207" name="Google Shape;207;p43"/>
          <p:cNvSpPr txBox="1">
            <a:spLocks noGrp="1"/>
          </p:cNvSpPr>
          <p:nvPr>
            <p:ph type="body" idx="1"/>
          </p:nvPr>
        </p:nvSpPr>
        <p:spPr>
          <a:xfrm>
            <a:off x="920250" y="1632825"/>
            <a:ext cx="7303500" cy="276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Speech dataset (CSTR VCTK Corpus) → English Multi-speaker Corpus for CSTK Voice Cloning Toolkit from the University of Edinburgh (48kHz)</a:t>
            </a:r>
            <a:endParaRPr dirty="0"/>
          </a:p>
          <a:p>
            <a:pPr marL="914400" lvl="1" indent="-317500" algn="l" rtl="0">
              <a:spcBef>
                <a:spcPts val="0"/>
              </a:spcBef>
              <a:spcAft>
                <a:spcPts val="0"/>
              </a:spcAft>
              <a:buSzPts val="1400"/>
              <a:buChar char="-"/>
            </a:pPr>
            <a:r>
              <a:rPr lang="en" dirty="0"/>
              <a:t>106 English speakers with 400 sentences each</a:t>
            </a:r>
            <a:endParaRPr dirty="0"/>
          </a:p>
          <a:p>
            <a:pPr marL="457200" lvl="0" indent="-317500" algn="l" rtl="0">
              <a:spcBef>
                <a:spcPts val="0"/>
              </a:spcBef>
              <a:spcAft>
                <a:spcPts val="0"/>
              </a:spcAft>
              <a:buSzPts val="1400"/>
              <a:buChar char="-"/>
            </a:pPr>
            <a:r>
              <a:rPr lang="en" dirty="0"/>
              <a:t>Noise dataset (DEMAND) → Diverse Environment Multichannel Acoustic Noise Database (16 and 48kHz)</a:t>
            </a:r>
            <a:endParaRPr dirty="0"/>
          </a:p>
          <a:p>
            <a:pPr marL="914400" lvl="1" indent="-317500" algn="l" rtl="0">
              <a:spcBef>
                <a:spcPts val="0"/>
              </a:spcBef>
              <a:spcAft>
                <a:spcPts val="0"/>
              </a:spcAft>
              <a:buSzPts val="1400"/>
              <a:buChar char="-"/>
            </a:pPr>
            <a:r>
              <a:rPr lang="en" dirty="0"/>
              <a:t>17 Noise environment</a:t>
            </a:r>
            <a:endParaRPr dirty="0"/>
          </a:p>
        </p:txBody>
      </p:sp>
      <p:sp>
        <p:nvSpPr>
          <p:cNvPr id="208" name="Google Shape;208;p43"/>
          <p:cNvSpPr txBox="1"/>
          <p:nvPr/>
        </p:nvSpPr>
        <p:spPr>
          <a:xfrm>
            <a:off x="0" y="4096800"/>
            <a:ext cx="91440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lt1"/>
                </a:solidFill>
              </a:rPr>
              <a:t>[1] Veaux, C., Yamagishi, J., &amp; King, S. (2013). The voice bank corpus: Design, collection and data analysis of a large regional accent speech database. </a:t>
            </a:r>
            <a:r>
              <a:rPr lang="en" sz="1000" i="1">
                <a:solidFill>
                  <a:schemeClr val="lt1"/>
                </a:solidFill>
              </a:rPr>
              <a:t>2013 International Conference Oriental COCOSDA Held Jointly with 2013 Conference on Asian Spoken Language Research and Evaluation, O-COCOSDA/CASLRE 2013</a:t>
            </a:r>
            <a:r>
              <a:rPr lang="en" sz="1000">
                <a:solidFill>
                  <a:schemeClr val="lt1"/>
                </a:solidFill>
              </a:rPr>
              <a:t>. https://doi.org/10.1109/ICSDA.2013.6709856</a:t>
            </a:r>
            <a:endParaRPr sz="1000">
              <a:solidFill>
                <a:schemeClr val="lt1"/>
              </a:solidFill>
            </a:endParaRPr>
          </a:p>
          <a:p>
            <a:pPr marL="0" lvl="0" indent="0" algn="l" rtl="0">
              <a:lnSpc>
                <a:spcPct val="115000"/>
              </a:lnSpc>
              <a:spcBef>
                <a:spcPts val="0"/>
              </a:spcBef>
              <a:spcAft>
                <a:spcPts val="0"/>
              </a:spcAft>
              <a:buNone/>
            </a:pPr>
            <a:r>
              <a:rPr lang="en" sz="1000">
                <a:solidFill>
                  <a:schemeClr val="lt1"/>
                </a:solidFill>
              </a:rPr>
              <a:t>[2] Thiemann, J., Ito, N., &amp; Vincent, E. (2013). The Diverse Environments Multi-Channel Acoustic Noise Database (DEMAND): A database of multichannel environmental noise recordings. </a:t>
            </a:r>
            <a:r>
              <a:rPr lang="en" sz="1000" i="1">
                <a:solidFill>
                  <a:schemeClr val="lt1"/>
                </a:solidFill>
              </a:rPr>
              <a:t>Proceedings of Meetings on Acoustics</a:t>
            </a:r>
            <a:r>
              <a:rPr lang="en" sz="1000">
                <a:solidFill>
                  <a:schemeClr val="lt1"/>
                </a:solidFill>
              </a:rPr>
              <a:t>, </a:t>
            </a:r>
            <a:r>
              <a:rPr lang="en" sz="1000" i="1">
                <a:solidFill>
                  <a:schemeClr val="lt1"/>
                </a:solidFill>
              </a:rPr>
              <a:t>19</a:t>
            </a:r>
            <a:r>
              <a:rPr lang="en" sz="1000">
                <a:solidFill>
                  <a:schemeClr val="lt1"/>
                </a:solidFill>
              </a:rPr>
              <a:t>, 1–6. https://doi.org/10.1121/1.4799597</a:t>
            </a:r>
            <a:endParaRPr sz="1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Generative adversarial networks &amp; results.</a:t>
            </a:r>
            <a:endParaRPr/>
          </a:p>
        </p:txBody>
      </p:sp>
      <p:sp>
        <p:nvSpPr>
          <p:cNvPr id="214" name="Google Shape;214;p44"/>
          <p:cNvSpPr txBox="1">
            <a:spLocks noGrp="1"/>
          </p:cNvSpPr>
          <p:nvPr>
            <p:ph type="body" idx="1"/>
          </p:nvPr>
        </p:nvSpPr>
        <p:spPr>
          <a:xfrm>
            <a:off x="938500" y="1659275"/>
            <a:ext cx="4946400" cy="3162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Generative adversarial networks (GANs) have been extensively used in image generation from low dimensional inputs.</a:t>
            </a:r>
            <a:endParaRPr dirty="0"/>
          </a:p>
          <a:p>
            <a:pPr marL="457200" lvl="0" indent="-317500" algn="l" rtl="0">
              <a:spcBef>
                <a:spcPts val="0"/>
              </a:spcBef>
              <a:spcAft>
                <a:spcPts val="0"/>
              </a:spcAft>
              <a:buSzPts val="1400"/>
              <a:buChar char="-"/>
            </a:pPr>
            <a:r>
              <a:rPr lang="en" dirty="0"/>
              <a:t>Composed of a generator and discriminator neural network. The discriminator learns to differentiate between fake and real data. The generator uses the feedback of the discriminator to generate fake data that is indistinguishable from real.</a:t>
            </a:r>
            <a:endParaRPr dirty="0"/>
          </a:p>
          <a:p>
            <a:pPr marL="457200" lvl="0" indent="-317500" algn="l" rtl="0">
              <a:spcBef>
                <a:spcPts val="0"/>
              </a:spcBef>
              <a:spcAft>
                <a:spcPts val="0"/>
              </a:spcAft>
              <a:buSzPts val="1400"/>
              <a:buChar char="-"/>
            </a:pPr>
            <a:r>
              <a:rPr lang="en" dirty="0"/>
              <a:t>In this project, a codebook is generated instead of an image based on the noisy speech.</a:t>
            </a:r>
            <a:endParaRPr dirty="0"/>
          </a:p>
          <a:p>
            <a:pPr marL="457200" lvl="0" indent="-317500" algn="l" rtl="0">
              <a:spcBef>
                <a:spcPts val="0"/>
              </a:spcBef>
              <a:spcAft>
                <a:spcPts val="0"/>
              </a:spcAft>
              <a:buSzPts val="1400"/>
              <a:buChar char="-"/>
            </a:pPr>
            <a:r>
              <a:rPr lang="en" dirty="0"/>
              <a:t>Results show that it can estimate noise very accurately but cannot estimate speech very well.</a:t>
            </a:r>
            <a:endParaRPr dirty="0"/>
          </a:p>
        </p:txBody>
      </p:sp>
      <p:pic>
        <p:nvPicPr>
          <p:cNvPr id="215" name="Google Shape;215;p44"/>
          <p:cNvPicPr preferRelativeResize="0"/>
          <p:nvPr/>
        </p:nvPicPr>
        <p:blipFill>
          <a:blip r:embed="rId3">
            <a:alphaModFix/>
          </a:blip>
          <a:stretch>
            <a:fillRect/>
          </a:stretch>
        </p:blipFill>
        <p:spPr>
          <a:xfrm>
            <a:off x="5965550" y="115150"/>
            <a:ext cx="2495125" cy="1871350"/>
          </a:xfrm>
          <a:prstGeom prst="rect">
            <a:avLst/>
          </a:prstGeom>
          <a:noFill/>
          <a:ln>
            <a:noFill/>
          </a:ln>
        </p:spPr>
      </p:pic>
      <p:sp>
        <p:nvSpPr>
          <p:cNvPr id="216" name="Google Shape;216;p44"/>
          <p:cNvSpPr txBox="1"/>
          <p:nvPr/>
        </p:nvSpPr>
        <p:spPr>
          <a:xfrm>
            <a:off x="6031913" y="198650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lt1"/>
                </a:solidFill>
                <a:latin typeface="Montserrat"/>
                <a:ea typeface="Montserrat"/>
                <a:cs typeface="Montserrat"/>
                <a:sym typeface="Montserrat"/>
              </a:rPr>
              <a:t>Speech estimation failure</a:t>
            </a:r>
            <a:endParaRPr u="sng">
              <a:solidFill>
                <a:schemeClr val="lt1"/>
              </a:solidFill>
              <a:latin typeface="Montserrat"/>
              <a:ea typeface="Montserrat"/>
              <a:cs typeface="Montserrat"/>
              <a:sym typeface="Montserrat"/>
            </a:endParaRPr>
          </a:p>
        </p:txBody>
      </p:sp>
      <p:pic>
        <p:nvPicPr>
          <p:cNvPr id="217" name="Google Shape;217;p44"/>
          <p:cNvPicPr preferRelativeResize="0"/>
          <p:nvPr/>
        </p:nvPicPr>
        <p:blipFill>
          <a:blip r:embed="rId4">
            <a:alphaModFix/>
          </a:blip>
          <a:stretch>
            <a:fillRect/>
          </a:stretch>
        </p:blipFill>
        <p:spPr>
          <a:xfrm>
            <a:off x="5965550" y="2430348"/>
            <a:ext cx="2495125" cy="1730152"/>
          </a:xfrm>
          <a:prstGeom prst="rect">
            <a:avLst/>
          </a:prstGeom>
          <a:noFill/>
          <a:ln>
            <a:noFill/>
          </a:ln>
        </p:spPr>
      </p:pic>
      <p:sp>
        <p:nvSpPr>
          <p:cNvPr id="218" name="Google Shape;218;p44"/>
          <p:cNvSpPr txBox="1"/>
          <p:nvPr/>
        </p:nvSpPr>
        <p:spPr>
          <a:xfrm>
            <a:off x="6073425" y="4262650"/>
            <a:ext cx="26214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lt1"/>
                </a:solidFill>
                <a:latin typeface="Montserrat"/>
                <a:ea typeface="Montserrat"/>
                <a:cs typeface="Montserrat"/>
                <a:sym typeface="Montserrat"/>
              </a:rPr>
              <a:t>Noise estimation success</a:t>
            </a:r>
            <a:endParaRPr u="sng" dirty="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1034</Words>
  <Application>Microsoft Office PowerPoint</Application>
  <PresentationFormat>On-screen Show (16:9)</PresentationFormat>
  <Paragraphs>148</Paragraphs>
  <Slides>16</Slides>
  <Notes>16</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Montserrat Medium</vt:lpstr>
      <vt:lpstr>Montserrat ExtraBold</vt:lpstr>
      <vt:lpstr>Montserrat</vt:lpstr>
      <vt:lpstr>Montserrat ExtraLight</vt:lpstr>
      <vt:lpstr>Lato</vt:lpstr>
      <vt:lpstr>Arial</vt:lpstr>
      <vt:lpstr>Futuristic Background by Slidesgo</vt:lpstr>
      <vt:lpstr>Low SNR Speech Enhancement</vt:lpstr>
      <vt:lpstr>CONTENTS</vt:lpstr>
      <vt:lpstr>Our motivation</vt:lpstr>
      <vt:lpstr>The problem</vt:lpstr>
      <vt:lpstr>Project goals</vt:lpstr>
      <vt:lpstr>Background Theory</vt:lpstr>
      <vt:lpstr>Implementation</vt:lpstr>
      <vt:lpstr>Datasets</vt:lpstr>
      <vt:lpstr>Generative adversarial networks &amp; results.</vt:lpstr>
      <vt:lpstr>Results of the CNN classification model</vt:lpstr>
      <vt:lpstr>Speech enhancement using the proposed method</vt:lpstr>
      <vt:lpstr>Evaluation results with Signal-Distortion Ratio</vt:lpstr>
      <vt:lpstr>Evaluation results with Perceptual Evaluation of Speech Quality</vt:lpstr>
      <vt:lpstr>Evaluation results with Signal-Distortion Ratio</vt:lpstr>
      <vt:lpstr>Future Considerations</vt:lpstr>
      <vt:lpstr>STFT parameters &amp; Training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SNR Speech Enhancement</dc:title>
  <cp:lastModifiedBy>Timothy Aguana Cabrera</cp:lastModifiedBy>
  <cp:revision>6</cp:revision>
  <dcterms:modified xsi:type="dcterms:W3CDTF">2023-10-15T04:48:13Z</dcterms:modified>
</cp:coreProperties>
</file>